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1" r:id="rId3"/>
    <p:sldId id="322" r:id="rId4"/>
    <p:sldId id="326" r:id="rId5"/>
    <p:sldId id="310" r:id="rId6"/>
    <p:sldId id="323" r:id="rId7"/>
    <p:sldId id="311" r:id="rId8"/>
    <p:sldId id="325" r:id="rId9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1" autoAdjust="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28/01/2020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28/01/2020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28/01/2020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28/01/2020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28/01/2020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28/01/2020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28/01/2020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les_epreuves_du_nouveau_baccalaureat_general_infog_1086058.pdf" TargetMode="External"/><Relationship Id="rId2" Type="http://schemas.openxmlformats.org/officeDocument/2006/relationships/hyperlink" Target="2019_bac2021_epreuves_cam_international_infog_1090330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158417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REFORME DU LYCEE</a:t>
            </a:r>
            <a:br>
              <a:rPr lang="fr-FR" dirty="0" smtClean="0"/>
            </a:br>
            <a:r>
              <a:rPr lang="fr-FR" dirty="0" smtClean="0"/>
              <a:t>ET DU BACCALAUREAT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Lycée International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6400800" cy="1752600"/>
          </a:xfrm>
        </p:spPr>
        <p:txBody>
          <a:bodyPr>
            <a:normAutofit/>
          </a:bodyPr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Mardi 28 JANVIER 2020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5" name="Image 4" descr="C:\Users\mbessaire\Documents\LOGO COULEU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48680"/>
            <a:ext cx="2376264" cy="172819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http://www.residence-megara.fr/images/logos/logo5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60648"/>
            <a:ext cx="3051800" cy="2304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530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OBJETS DE LA REUNION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À l’ordre du jour :</a:t>
            </a:r>
          </a:p>
          <a:p>
            <a:pPr lvl="1"/>
            <a:r>
              <a:rPr lang="fr-FR" dirty="0" smtClean="0"/>
              <a:t>La </a:t>
            </a:r>
            <a:r>
              <a:rPr lang="fr-FR" dirty="0"/>
              <a:t>réforme du </a:t>
            </a:r>
            <a:r>
              <a:rPr lang="fr-FR" dirty="0" smtClean="0"/>
              <a:t>lycée</a:t>
            </a:r>
          </a:p>
          <a:p>
            <a:pPr lvl="1"/>
            <a:r>
              <a:rPr lang="fr-FR" dirty="0" smtClean="0"/>
              <a:t>La </a:t>
            </a:r>
            <a:r>
              <a:rPr lang="fr-FR" dirty="0"/>
              <a:t>réforme du </a:t>
            </a:r>
            <a:r>
              <a:rPr lang="fr-FR" dirty="0" smtClean="0"/>
              <a:t>baccalauréat</a:t>
            </a:r>
          </a:p>
          <a:p>
            <a:pPr lvl="1"/>
            <a:r>
              <a:rPr lang="fr-FR" dirty="0" smtClean="0"/>
              <a:t>Les </a:t>
            </a:r>
            <a:r>
              <a:rPr lang="fr-FR" dirty="0"/>
              <a:t>spécificités des Sections </a:t>
            </a:r>
            <a:r>
              <a:rPr lang="fr-FR" dirty="0" smtClean="0"/>
              <a:t>Internationales</a:t>
            </a:r>
          </a:p>
          <a:p>
            <a:pPr lvl="1"/>
            <a:r>
              <a:rPr lang="fr-FR" dirty="0" smtClean="0"/>
              <a:t>L’offre </a:t>
            </a:r>
            <a:r>
              <a:rPr lang="fr-FR" dirty="0"/>
              <a:t>de formation au Lycée </a:t>
            </a:r>
            <a:r>
              <a:rPr lang="fr-FR" dirty="0" smtClean="0"/>
              <a:t>International</a:t>
            </a:r>
          </a:p>
          <a:p>
            <a:pPr lvl="1"/>
            <a:r>
              <a:rPr lang="fr-FR" dirty="0" smtClean="0"/>
              <a:t>L’accompagnement </a:t>
            </a:r>
            <a:r>
              <a:rPr lang="fr-FR" dirty="0"/>
              <a:t>des élèves de seconde au choix de leurs spécialités de première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Pas à l’ordre du jour :</a:t>
            </a:r>
          </a:p>
          <a:p>
            <a:pPr lvl="1"/>
            <a:r>
              <a:rPr lang="fr-FR" dirty="0" smtClean="0"/>
              <a:t>Le </a:t>
            </a:r>
            <a:r>
              <a:rPr lang="fr-FR" dirty="0"/>
              <a:t>bienfondé </a:t>
            </a:r>
            <a:r>
              <a:rPr lang="fr-FR" dirty="0" smtClean="0"/>
              <a:t>des réformes</a:t>
            </a:r>
            <a:endParaRPr lang="fr-FR" dirty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187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SPECIFICITES DES SECTIONS INTERNATIONALES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Enseignement : aucun changement</a:t>
            </a:r>
          </a:p>
          <a:p>
            <a:pPr lvl="1"/>
            <a:r>
              <a:rPr lang="fr-FR" dirty="0" smtClean="0"/>
              <a:t>4h </a:t>
            </a:r>
            <a:r>
              <a:rPr lang="fr-FR" dirty="0"/>
              <a:t>de langue et littérature </a:t>
            </a:r>
            <a:endParaRPr lang="fr-FR" dirty="0" smtClean="0"/>
          </a:p>
          <a:p>
            <a:pPr lvl="1"/>
            <a:r>
              <a:rPr lang="fr-FR" dirty="0" smtClean="0"/>
              <a:t>2h </a:t>
            </a:r>
            <a:r>
              <a:rPr lang="fr-FR" dirty="0"/>
              <a:t>d’histoire géo (en plus de 2h en français)</a:t>
            </a:r>
          </a:p>
          <a:p>
            <a:endParaRPr lang="fr-FR" dirty="0" smtClean="0"/>
          </a:p>
          <a:p>
            <a:r>
              <a:rPr lang="fr-FR" dirty="0" smtClean="0"/>
              <a:t>Baccalauréat :</a:t>
            </a:r>
          </a:p>
          <a:p>
            <a:pPr lvl="1"/>
            <a:r>
              <a:rPr lang="fr-FR" dirty="0" smtClean="0"/>
              <a:t>Substitution des E3C de LVA et HG par des épreuves :</a:t>
            </a:r>
          </a:p>
          <a:p>
            <a:pPr lvl="2"/>
            <a:r>
              <a:rPr lang="fr-FR" sz="2300" dirty="0" smtClean="0"/>
              <a:t>Langue</a:t>
            </a:r>
            <a:r>
              <a:rPr lang="fr-FR" sz="2300" dirty="0"/>
              <a:t>, littérature et civilisation de la </a:t>
            </a:r>
            <a:r>
              <a:rPr lang="fr-FR" sz="2300" dirty="0" smtClean="0"/>
              <a:t>section</a:t>
            </a:r>
          </a:p>
          <a:p>
            <a:pPr lvl="2"/>
            <a:r>
              <a:rPr lang="fr-FR" sz="2300" dirty="0" smtClean="0"/>
              <a:t>Histoire-géo DNL</a:t>
            </a:r>
          </a:p>
          <a:p>
            <a:pPr marL="1371600" lvl="3" indent="0">
              <a:buNone/>
            </a:pPr>
            <a:r>
              <a:rPr lang="fr-FR" sz="2300" dirty="0" smtClean="0"/>
              <a:t>Pour </a:t>
            </a:r>
            <a:r>
              <a:rPr lang="fr-FR" sz="2300" dirty="0"/>
              <a:t>chacun </a:t>
            </a:r>
            <a:r>
              <a:rPr lang="fr-FR" sz="2300" dirty="0" smtClean="0"/>
              <a:t>:</a:t>
            </a:r>
          </a:p>
          <a:p>
            <a:pPr marL="1371600" lvl="3" indent="0">
              <a:buNone/>
            </a:pPr>
            <a:r>
              <a:rPr lang="fr-FR" sz="2300" dirty="0"/>
              <a:t>	</a:t>
            </a:r>
            <a:r>
              <a:rPr lang="fr-FR" sz="2300" dirty="0" smtClean="0"/>
              <a:t>un </a:t>
            </a:r>
            <a:r>
              <a:rPr lang="fr-FR" sz="2300" dirty="0"/>
              <a:t>écrit coefficient </a:t>
            </a:r>
            <a:r>
              <a:rPr lang="fr-FR" sz="2300" dirty="0" smtClean="0"/>
              <a:t>10</a:t>
            </a:r>
          </a:p>
          <a:p>
            <a:pPr marL="1371600" lvl="3" indent="0">
              <a:buNone/>
            </a:pPr>
            <a:r>
              <a:rPr lang="fr-FR" sz="2300" dirty="0" smtClean="0"/>
              <a:t>	un </a:t>
            </a:r>
            <a:r>
              <a:rPr lang="fr-FR" sz="2300" dirty="0"/>
              <a:t>oral coefficient </a:t>
            </a:r>
            <a:r>
              <a:rPr lang="fr-FR" sz="2300" dirty="0" smtClean="0"/>
              <a:t>5</a:t>
            </a:r>
          </a:p>
          <a:p>
            <a:pPr marL="1371600" lvl="3" indent="0">
              <a:buNone/>
            </a:pPr>
            <a:r>
              <a:rPr lang="fr-FR" sz="2300" dirty="0"/>
              <a:t>	</a:t>
            </a:r>
            <a:r>
              <a:rPr lang="fr-FR" sz="2300" dirty="0" smtClean="0"/>
              <a:t>en </a:t>
            </a:r>
            <a:r>
              <a:rPr lang="fr-FR" sz="2300" dirty="0"/>
              <a:t>classe de terminale</a:t>
            </a:r>
          </a:p>
          <a:p>
            <a:pPr lvl="1"/>
            <a:r>
              <a:rPr lang="fr-FR" dirty="0" smtClean="0"/>
              <a:t>Conséquences :</a:t>
            </a:r>
          </a:p>
          <a:p>
            <a:pPr lvl="2"/>
            <a:r>
              <a:rPr lang="fr-FR" dirty="0" smtClean="0">
                <a:hlinkClick r:id="rId2" action="ppaction://hlinkfile"/>
              </a:rPr>
              <a:t>120 </a:t>
            </a:r>
            <a:r>
              <a:rPr lang="fr-FR" dirty="0" err="1" smtClean="0"/>
              <a:t>coeff</a:t>
            </a:r>
            <a:r>
              <a:rPr lang="fr-FR" dirty="0" smtClean="0"/>
              <a:t> au lieu de </a:t>
            </a:r>
            <a:r>
              <a:rPr lang="fr-FR" dirty="0" smtClean="0">
                <a:hlinkClick r:id="rId3" action="ppaction://hlinkfile"/>
              </a:rPr>
              <a:t>100</a:t>
            </a:r>
            <a:endParaRPr lang="fr-FR" dirty="0" smtClean="0"/>
          </a:p>
          <a:p>
            <a:pPr lvl="2"/>
            <a:r>
              <a:rPr lang="fr-FR" dirty="0" smtClean="0"/>
              <a:t>Section compte pour ¼ du total (30 </a:t>
            </a:r>
            <a:r>
              <a:rPr lang="fr-FR" dirty="0" err="1" smtClean="0"/>
              <a:t>coef</a:t>
            </a:r>
            <a:r>
              <a:rPr lang="fr-FR" dirty="0" smtClean="0"/>
              <a:t> sur 120)</a:t>
            </a:r>
          </a:p>
          <a:p>
            <a:pPr lvl="2"/>
            <a:r>
              <a:rPr lang="fr-FR" dirty="0" smtClean="0"/>
              <a:t>E3C / bulletins comptent pour 50 % du total (au lieu de 40%) </a:t>
            </a:r>
          </a:p>
          <a:p>
            <a:pPr marL="914400" lvl="2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85377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 MISE EN PLACE DES REFORMES</a:t>
            </a:r>
            <a:br>
              <a:rPr lang="fr-FR" dirty="0" smtClean="0"/>
            </a:br>
            <a:r>
              <a:rPr lang="fr-FR" dirty="0" smtClean="0"/>
              <a:t>LES E3C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Epreuves Communes de Contrôle Continu :</a:t>
            </a:r>
          </a:p>
          <a:p>
            <a:pPr lvl="1"/>
            <a:r>
              <a:rPr lang="fr-FR" dirty="0" smtClean="0"/>
              <a:t>Organisées dans le cadre de l’emploi du temps habituel de la classe</a:t>
            </a:r>
          </a:p>
          <a:p>
            <a:pPr lvl="1"/>
            <a:r>
              <a:rPr lang="fr-FR" dirty="0" smtClean="0"/>
              <a:t>Sujets choisis par les enseignants</a:t>
            </a:r>
          </a:p>
          <a:p>
            <a:pPr lvl="1"/>
            <a:r>
              <a:rPr lang="fr-FR" dirty="0" smtClean="0"/>
              <a:t>Harmonisation académique des notes</a:t>
            </a:r>
          </a:p>
          <a:p>
            <a:pPr lvl="1"/>
            <a:r>
              <a:rPr lang="fr-FR" dirty="0" smtClean="0"/>
              <a:t>Accès à leurs copies par les élèves</a:t>
            </a:r>
          </a:p>
        </p:txBody>
      </p:sp>
    </p:spTree>
    <p:extLst>
      <p:ext uri="{BB962C8B-B14F-4D97-AF65-F5344CB8AC3E}">
        <p14:creationId xmlns:p14="http://schemas.microsoft.com/office/powerpoint/2010/main" val="106318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</p:spPr>
        <p:txBody>
          <a:bodyPr>
            <a:noAutofit/>
          </a:bodyPr>
          <a:lstStyle/>
          <a:p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L’OFFRE </a:t>
            </a:r>
            <a:r>
              <a:rPr lang="fr-FR" sz="2800" dirty="0"/>
              <a:t>DE </a:t>
            </a:r>
            <a:r>
              <a:rPr lang="fr-FR" sz="2800" dirty="0" smtClean="0"/>
              <a:t>FORMATION AU </a:t>
            </a:r>
            <a:r>
              <a:rPr lang="fr-FR" sz="2800" dirty="0"/>
              <a:t>LYCEE </a:t>
            </a:r>
            <a:r>
              <a:rPr lang="fr-FR" sz="2800" dirty="0" smtClean="0"/>
              <a:t>INTERNATIONAL</a:t>
            </a:r>
            <a:br>
              <a:rPr lang="fr-FR" sz="2800" dirty="0" smtClean="0"/>
            </a:br>
            <a:r>
              <a:rPr lang="fr-FR" sz="2800" dirty="0" smtClean="0"/>
              <a:t>SPECIALITES DU CYCLE </a:t>
            </a:r>
            <a:r>
              <a:rPr lang="fr-FR" sz="2800" dirty="0" smtClean="0"/>
              <a:t>TERMINAL GENERAL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92500"/>
          </a:bodyPr>
          <a:lstStyle/>
          <a:p>
            <a:pPr marL="457200" lvl="1" indent="0">
              <a:buNone/>
            </a:pPr>
            <a:r>
              <a:rPr lang="fr-FR" dirty="0" smtClean="0"/>
              <a:t>     Ferney-Voltaire	   	    Saint-Genis-Pouilly</a:t>
            </a:r>
          </a:p>
          <a:p>
            <a:pPr marL="457200" lvl="1" indent="0">
              <a:buNone/>
            </a:pPr>
            <a:r>
              <a:rPr lang="fr-FR" sz="2100" dirty="0" smtClean="0"/>
              <a:t>HG, </a:t>
            </a:r>
            <a:r>
              <a:rPr lang="fr-FR" sz="2100" dirty="0" err="1" smtClean="0"/>
              <a:t>géopo</a:t>
            </a:r>
            <a:r>
              <a:rPr lang="fr-FR" sz="2100" dirty="0" smtClean="0"/>
              <a:t>, sciences po			HG</a:t>
            </a:r>
            <a:r>
              <a:rPr lang="fr-FR" sz="2100" dirty="0"/>
              <a:t>, </a:t>
            </a:r>
            <a:r>
              <a:rPr lang="fr-FR" sz="2100" dirty="0" err="1"/>
              <a:t>géopo</a:t>
            </a:r>
            <a:r>
              <a:rPr lang="fr-FR" sz="2100" dirty="0"/>
              <a:t>, sciences </a:t>
            </a:r>
            <a:r>
              <a:rPr lang="fr-FR" sz="2100" dirty="0" smtClean="0"/>
              <a:t>po</a:t>
            </a:r>
          </a:p>
          <a:p>
            <a:pPr marL="457200" lvl="1" indent="0">
              <a:buNone/>
            </a:pPr>
            <a:r>
              <a:rPr lang="fr-FR" sz="2100" dirty="0" smtClean="0"/>
              <a:t>Humanités, littérature et philo		Humanités, littérature et philo</a:t>
            </a:r>
          </a:p>
          <a:p>
            <a:pPr marL="457200" lvl="1" indent="0">
              <a:buNone/>
            </a:pPr>
            <a:r>
              <a:rPr lang="fr-FR" sz="2100" dirty="0"/>
              <a:t>LLCA latin*				LLCA grec* </a:t>
            </a:r>
            <a:endParaRPr lang="fr-FR" sz="2100" dirty="0" smtClean="0"/>
          </a:p>
          <a:p>
            <a:pPr marL="457200" lvl="1" indent="0">
              <a:buNone/>
            </a:pPr>
            <a:r>
              <a:rPr lang="fr-FR" sz="2100" dirty="0" smtClean="0"/>
              <a:t>LLCE </a:t>
            </a:r>
            <a:r>
              <a:rPr lang="fr-FR" sz="2100" dirty="0" smtClean="0"/>
              <a:t>anglais, allemand*, espagnol*	LLCE anglais</a:t>
            </a:r>
          </a:p>
          <a:p>
            <a:pPr marL="457200" lvl="1" indent="0">
              <a:buNone/>
            </a:pPr>
            <a:r>
              <a:rPr lang="fr-FR" sz="2100" dirty="0" smtClean="0"/>
              <a:t>Mathématiques</a:t>
            </a:r>
            <a:r>
              <a:rPr lang="fr-FR" sz="2100" dirty="0" smtClean="0"/>
              <a:t>			</a:t>
            </a:r>
            <a:r>
              <a:rPr lang="fr-FR" sz="2100" dirty="0" smtClean="0"/>
              <a:t>Mathématiques</a:t>
            </a:r>
            <a:endParaRPr lang="fr-FR" sz="2100" dirty="0" smtClean="0"/>
          </a:p>
          <a:p>
            <a:pPr marL="457200" lvl="1" indent="0">
              <a:buNone/>
            </a:pPr>
            <a:r>
              <a:rPr lang="fr-FR" sz="2100" dirty="0" smtClean="0"/>
              <a:t>Numérique et sciences info.		Numérique </a:t>
            </a:r>
            <a:r>
              <a:rPr lang="fr-FR" sz="2100" dirty="0"/>
              <a:t>et sciences </a:t>
            </a:r>
            <a:r>
              <a:rPr lang="fr-FR" sz="2100" dirty="0" smtClean="0"/>
              <a:t>info.</a:t>
            </a:r>
          </a:p>
          <a:p>
            <a:pPr marL="457200" lvl="1" indent="0">
              <a:buNone/>
            </a:pPr>
            <a:r>
              <a:rPr lang="fr-FR" sz="2100" dirty="0" smtClean="0"/>
              <a:t>Physique-chimie			Physique-chimie</a:t>
            </a:r>
          </a:p>
          <a:p>
            <a:pPr marL="457200" lvl="1" indent="0">
              <a:buNone/>
            </a:pPr>
            <a:r>
              <a:rPr lang="fr-FR" sz="2100" dirty="0" smtClean="0"/>
              <a:t>Sciences de la vie et de la terre		Sciences de la vie et de la terre</a:t>
            </a:r>
          </a:p>
          <a:p>
            <a:pPr marL="457200" lvl="1" indent="0">
              <a:buNone/>
            </a:pPr>
            <a:r>
              <a:rPr lang="fr-FR" sz="2100" dirty="0" smtClean="0"/>
              <a:t>Sciences de l’ingénieur		</a:t>
            </a:r>
          </a:p>
          <a:p>
            <a:pPr marL="457200" lvl="1" indent="0">
              <a:buNone/>
            </a:pPr>
            <a:r>
              <a:rPr lang="fr-FR" sz="2100" dirty="0" smtClean="0"/>
              <a:t>Sciences éco. et sociales		Sciences éco. et sociales</a:t>
            </a:r>
            <a:endParaRPr lang="fr-FR" sz="2100" dirty="0"/>
          </a:p>
          <a:p>
            <a:pPr marL="457200" lvl="1" indent="0">
              <a:buNone/>
            </a:pPr>
            <a:endParaRPr lang="fr-FR" sz="2400" dirty="0" smtClean="0"/>
          </a:p>
          <a:p>
            <a:pPr marL="457200" lvl="1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54726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100" dirty="0"/>
              <a:t>L’OFFRE DE FORMATION AU LYCEE </a:t>
            </a:r>
            <a:r>
              <a:rPr lang="fr-FR" sz="3100" dirty="0" smtClean="0"/>
              <a:t>INTERNATIONAL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3100" dirty="0" smtClean="0"/>
              <a:t>OPTIONS ET SECTIONS</a:t>
            </a:r>
            <a:endParaRPr lang="fr-FR" sz="31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fr-FR" dirty="0" smtClean="0"/>
              <a:t>Sections :</a:t>
            </a:r>
          </a:p>
          <a:p>
            <a:pPr lvl="1"/>
            <a:r>
              <a:rPr lang="fr-FR" dirty="0"/>
              <a:t>Internationales</a:t>
            </a:r>
          </a:p>
          <a:p>
            <a:pPr lvl="1"/>
            <a:r>
              <a:rPr lang="fr-FR" dirty="0"/>
              <a:t>Européennes (anglaise, allemande, </a:t>
            </a:r>
            <a:r>
              <a:rPr lang="fr-FR" dirty="0" smtClean="0"/>
              <a:t>italienne)</a:t>
            </a:r>
            <a:endParaRPr lang="fr-FR" dirty="0"/>
          </a:p>
          <a:p>
            <a:r>
              <a:rPr lang="fr-FR" dirty="0" smtClean="0"/>
              <a:t>Options :</a:t>
            </a:r>
          </a:p>
          <a:p>
            <a:pPr lvl="1"/>
            <a:r>
              <a:rPr lang="fr-FR" dirty="0" smtClean="0"/>
              <a:t>arts </a:t>
            </a:r>
            <a:r>
              <a:rPr lang="fr-FR" dirty="0"/>
              <a:t>(arts plastiques, musique, </a:t>
            </a:r>
            <a:r>
              <a:rPr lang="fr-FR" dirty="0" smtClean="0"/>
              <a:t>théâtre)</a:t>
            </a:r>
          </a:p>
          <a:p>
            <a:pPr lvl="1"/>
            <a:r>
              <a:rPr lang="fr-FR" dirty="0" smtClean="0"/>
              <a:t>LVC (arabe, espagnol, italien, russe)</a:t>
            </a:r>
          </a:p>
          <a:p>
            <a:pPr lvl="1"/>
            <a:r>
              <a:rPr lang="fr-FR" dirty="0" smtClean="0"/>
              <a:t>LCA </a:t>
            </a:r>
            <a:r>
              <a:rPr lang="fr-FR" dirty="0"/>
              <a:t>(latin et grec</a:t>
            </a:r>
            <a:r>
              <a:rPr lang="fr-FR" dirty="0" smtClean="0"/>
              <a:t>)</a:t>
            </a:r>
          </a:p>
          <a:p>
            <a:r>
              <a:rPr lang="fr-FR" dirty="0" smtClean="0"/>
              <a:t>Langues avancées : allemand, anglais, espagnol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62585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INCOMPATIBILITES D’ENSEIGNEMENT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Pour raisons d’emplois du temps : maths anglaises incompatibles avec options LV3 ou LCA</a:t>
            </a:r>
          </a:p>
          <a:p>
            <a:endParaRPr lang="fr-FR" dirty="0"/>
          </a:p>
          <a:p>
            <a:r>
              <a:rPr lang="fr-FR" dirty="0" smtClean="0"/>
              <a:t>Pour des raisons de sites :</a:t>
            </a:r>
          </a:p>
          <a:p>
            <a:pPr marL="457200" lvl="1" indent="0">
              <a:buNone/>
            </a:pPr>
            <a:r>
              <a:rPr lang="fr-FR" dirty="0" smtClean="0"/>
              <a:t> Grec	/ Sciences de l’ingénieur</a:t>
            </a:r>
          </a:p>
          <a:p>
            <a:pPr marL="457200" lvl="1" indent="0">
              <a:buNone/>
            </a:pPr>
            <a:r>
              <a:rPr lang="fr-FR" dirty="0"/>
              <a:t>	</a:t>
            </a:r>
            <a:r>
              <a:rPr lang="fr-FR" dirty="0" smtClean="0"/>
              <a:t>	/ LLCE </a:t>
            </a:r>
            <a:r>
              <a:rPr lang="fr-FR" dirty="0" smtClean="0"/>
              <a:t>espagnol</a:t>
            </a:r>
          </a:p>
          <a:p>
            <a:pPr marL="457200" lvl="1" indent="0">
              <a:buNone/>
            </a:pPr>
            <a:r>
              <a:rPr lang="fr-FR" dirty="0"/>
              <a:t>	</a:t>
            </a:r>
            <a:r>
              <a:rPr lang="fr-FR" dirty="0" smtClean="0"/>
              <a:t>	/ LLCE </a:t>
            </a:r>
            <a:r>
              <a:rPr lang="fr-FR" dirty="0" smtClean="0"/>
              <a:t>allemand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61329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01000" cy="1143000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 CHOIX DES SPECIALITES PAR LES ELEVES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Quelle (s) logique (s) pour </a:t>
            </a:r>
            <a:r>
              <a:rPr lang="fr-FR" dirty="0"/>
              <a:t>l</a:t>
            </a:r>
            <a:r>
              <a:rPr lang="fr-FR" dirty="0" smtClean="0"/>
              <a:t>es choix ?</a:t>
            </a:r>
          </a:p>
          <a:p>
            <a:endParaRPr lang="fr-FR" dirty="0"/>
          </a:p>
          <a:p>
            <a:r>
              <a:rPr lang="fr-FR" dirty="0" smtClean="0"/>
              <a:t>Présentation par les </a:t>
            </a:r>
            <a:r>
              <a:rPr lang="fr-FR" dirty="0" smtClean="0"/>
              <a:t>enseignants</a:t>
            </a:r>
          </a:p>
          <a:p>
            <a:endParaRPr lang="fr-FR" dirty="0"/>
          </a:p>
          <a:p>
            <a:r>
              <a:rPr lang="fr-FR" dirty="0" smtClean="0"/>
              <a:t>Autre sujet : STI2D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92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32618</TotalTime>
  <Words>250</Words>
  <Application>Microsoft Office PowerPoint</Application>
  <PresentationFormat>Affichage à l'écran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  REFORME DU LYCEE ET DU BACCALAUREAT  Lycée International</vt:lpstr>
      <vt:lpstr>OBJETS DE LA REUNION</vt:lpstr>
      <vt:lpstr>LES SPECIFICITES DES SECTIONS INTERNATIONALES</vt:lpstr>
      <vt:lpstr>LA MISE EN PLACE DES REFORMES LES E3C</vt:lpstr>
      <vt:lpstr> L’OFFRE DE FORMATION AU LYCEE INTERNATIONAL SPECIALITES DU CYCLE TERMINAL GENERAL </vt:lpstr>
      <vt:lpstr>L’OFFRE DE FORMATION AU LYCEE INTERNATIONAL OPTIONS ET SECTIONS</vt:lpstr>
      <vt:lpstr>INCOMPATIBILITES D’ENSEIGNEMENT</vt:lpstr>
      <vt:lpstr>LE CHOIX DES SPECIALITES PAR LES ELEVES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CONSEIL D’ADMINISTRATION   Collège international</dc:title>
  <dc:creator>xjacquenet</dc:creator>
  <cp:lastModifiedBy>xjacquenet</cp:lastModifiedBy>
  <cp:revision>304</cp:revision>
  <cp:lastPrinted>2017-09-28T15:44:23Z</cp:lastPrinted>
  <dcterms:created xsi:type="dcterms:W3CDTF">2015-11-23T08:22:41Z</dcterms:created>
  <dcterms:modified xsi:type="dcterms:W3CDTF">2020-01-28T17:28:48Z</dcterms:modified>
</cp:coreProperties>
</file>